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210 네버랜드" charset="1" panose="02020503020101020101"/>
      <p:regular r:id="rId36"/>
    </p:embeddedFont>
    <p:embeddedFont>
      <p:font typeface="210 네버랜드 Light" charset="1" panose="02020503020101020101"/>
      <p:regular r:id="rId37"/>
    </p:embeddedFont>
    <p:embeddedFont>
      <p:font typeface="Source Han Sans KR Bold" charset="1" panose="020B0800000000000000"/>
      <p:regular r:id="rId38"/>
    </p:embeddedFont>
    <p:embeddedFont>
      <p:font typeface="Sanchez" charset="1" panose="02000000000000000000"/>
      <p:regular r:id="rId39"/>
    </p:embeddedFont>
    <p:embeddedFont>
      <p:font typeface="Source Han Sans KR" charset="1" panose="020B04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svg" Type="http://schemas.openxmlformats.org/officeDocument/2006/relationships/image"/><Relationship Id="rId3" Target="../media/aAGzzb5uA4Q.m4a" Type="http://schemas.microsoft.com/office/2007/relationships/media"/><Relationship Id="rId4" Target="../media/aAGzzb5uA4Q.m4a" Type="http://schemas.openxmlformats.org/officeDocument/2006/relationships/audio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zzoQ6rsI.mp4" Type="http://schemas.openxmlformats.org/officeDocument/2006/relationships/video"/><Relationship Id="rId4" Target="../media/VAGzzoQ6rsI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3358" y="1074743"/>
            <a:ext cx="702128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정보컴퓨터공학부 2025 전기 졸업과제 발표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400742"/>
            <a:ext cx="16014373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RAG를 활용한 컨테이너 기반 </a:t>
            </a:r>
          </a:p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마이크로서비스 운영 환경 관리 지원 시스템</a:t>
            </a:r>
          </a:p>
          <a:p>
            <a:pPr algn="ctr">
              <a:lnSpc>
                <a:spcPts val="895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375410" y="6133783"/>
            <a:ext cx="1153718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00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팀명: 트리톤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2834811" y="5029200"/>
            <a:ext cx="7727022" cy="6899263"/>
            <a:chOff x="0" y="0"/>
            <a:chExt cx="10302696" cy="9199018"/>
          </a:xfrm>
        </p:grpSpPr>
        <p:grpSp>
          <p:nvGrpSpPr>
            <p:cNvPr name="Group 6" id="6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10800000">
            <a:off x="13395789" y="-1870063"/>
            <a:ext cx="7727022" cy="6899263"/>
            <a:chOff x="0" y="0"/>
            <a:chExt cx="10302696" cy="9199018"/>
          </a:xfrm>
        </p:grpSpPr>
        <p:grpSp>
          <p:nvGrpSpPr>
            <p:cNvPr name="Group 19" id="19"/>
            <p:cNvGrpSpPr/>
            <p:nvPr/>
          </p:nvGrpSpPr>
          <p:grpSpPr>
            <a:xfrm rot="2429526">
              <a:off x="813599" y="2864154"/>
              <a:ext cx="9482471" cy="1791489"/>
              <a:chOff x="0" y="0"/>
              <a:chExt cx="2057086" cy="388638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2057086" cy="388638"/>
              </a:xfrm>
              <a:custGeom>
                <a:avLst/>
                <a:gdLst/>
                <a:ahLst/>
                <a:cxnLst/>
                <a:rect r="r" b="b" t="t" l="l"/>
                <a:pathLst>
                  <a:path h="388638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88638"/>
                    </a:lnTo>
                    <a:lnTo>
                      <a:pt x="0" y="388638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50000">
                    <a:srgbClr val="2D566E">
                      <a:alpha val="100000"/>
                    </a:srgbClr>
                  </a:gs>
                  <a:gs pos="100000">
                    <a:srgbClr val="1C3645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2057086" cy="445788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2429526">
              <a:off x="-989245" y="5413689"/>
              <a:ext cx="9482471" cy="450617"/>
              <a:chOff x="0" y="0"/>
              <a:chExt cx="2057086" cy="9775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057086" cy="97755"/>
              </a:xfrm>
              <a:custGeom>
                <a:avLst/>
                <a:gdLst/>
                <a:ahLst/>
                <a:cxnLst/>
                <a:rect r="r" b="b" t="t" l="l"/>
                <a:pathLst>
                  <a:path h="97755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97755"/>
                    </a:lnTo>
                    <a:lnTo>
                      <a:pt x="0" y="9775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2057086" cy="15490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2429526">
              <a:off x="710295" y="4325317"/>
              <a:ext cx="10249607" cy="1756260"/>
              <a:chOff x="0" y="0"/>
              <a:chExt cx="2223506" cy="38099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223506" cy="380995"/>
              </a:xfrm>
              <a:custGeom>
                <a:avLst/>
                <a:gdLst/>
                <a:ahLst/>
                <a:cxnLst/>
                <a:rect r="r" b="b" t="t" l="l"/>
                <a:pathLst>
                  <a:path h="380995" w="2223506">
                    <a:moveTo>
                      <a:pt x="0" y="0"/>
                    </a:moveTo>
                    <a:lnTo>
                      <a:pt x="2223506" y="0"/>
                    </a:lnTo>
                    <a:lnTo>
                      <a:pt x="2223506" y="380995"/>
                    </a:lnTo>
                    <a:lnTo>
                      <a:pt x="0" y="380995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5141C">
                      <a:alpha val="100000"/>
                    </a:srgbClr>
                  </a:gs>
                  <a:gs pos="100000">
                    <a:srgbClr val="1C3645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2223506" cy="438145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2429526">
              <a:off x="601405" y="5238702"/>
              <a:ext cx="9482471" cy="154606"/>
              <a:chOff x="0" y="0"/>
              <a:chExt cx="2057086" cy="335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057086" cy="33540"/>
              </a:xfrm>
              <a:custGeom>
                <a:avLst/>
                <a:gdLst/>
                <a:ahLst/>
                <a:cxnLst/>
                <a:rect r="r" b="b" t="t" l="l"/>
                <a:pathLst>
                  <a:path h="33540" w="2057086">
                    <a:moveTo>
                      <a:pt x="0" y="0"/>
                    </a:moveTo>
                    <a:lnTo>
                      <a:pt x="2057086" y="0"/>
                    </a:lnTo>
                    <a:lnTo>
                      <a:pt x="2057086" y="33540"/>
                    </a:lnTo>
                    <a:lnTo>
                      <a:pt x="0" y="3354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0C1E29">
                      <a:alpha val="100000"/>
                    </a:srgbClr>
                  </a:gs>
                  <a:gs pos="50000">
                    <a:srgbClr val="2E9CBA">
                      <a:alpha val="80000"/>
                    </a:srgbClr>
                  </a:gs>
                  <a:gs pos="100000">
                    <a:srgbClr val="05141C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2057086" cy="90690"/>
              </a:xfrm>
              <a:prstGeom prst="rect">
                <a:avLst/>
              </a:prstGeom>
            </p:spPr>
            <p:txBody>
              <a:bodyPr anchor="ctr" rtlCol="false" tIns="46256" lIns="46256" bIns="46256" rIns="46256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31" id="31"/>
          <p:cNvSpPr txBox="true"/>
          <p:nvPr/>
        </p:nvSpPr>
        <p:spPr>
          <a:xfrm rot="0">
            <a:off x="14137978" y="7833037"/>
            <a:ext cx="350484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201914116 김휘수</a:t>
            </a:r>
          </a:p>
          <a:p>
            <a:pPr algn="ctr">
              <a:lnSpc>
                <a:spcPts val="3359"/>
              </a:lnSpc>
            </a:pPr>
            <a:r>
              <a:rPr lang="en-US" sz="23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202055645 신세환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202255663 설종환</a:t>
            </a:r>
          </a:p>
        </p:txBody>
      </p:sp>
      <p:pic>
        <p:nvPicPr>
          <p:cNvPr name="Picture 32" id="32">
            <a:hlinkClick action="ppaction://media"/>
          </p:cNvPr>
          <p:cNvPicPr>
            <a:picLocks noChangeAspect="true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32"/>
                </p:tgtEl>
              </p:cBhvr>
            </p:cmd>
            <p:audio>
              <p:cMediaNode vol="200000" showWhenStopped="false">
                <p:cTn/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연구 목표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name="AutoShape 3" id="3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831755" y="3947335"/>
            <a:ext cx="14635013" cy="1052438"/>
            <a:chOff x="0" y="0"/>
            <a:chExt cx="3310828" cy="2380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10828" cy="238089"/>
            </a:xfrm>
            <a:custGeom>
              <a:avLst/>
              <a:gdLst/>
              <a:ahLst/>
              <a:cxnLst/>
              <a:rect r="r" b="b" t="t" l="l"/>
              <a:pathLst>
                <a:path h="238089" w="3310828">
                  <a:moveTo>
                    <a:pt x="52900" y="0"/>
                  </a:moveTo>
                  <a:lnTo>
                    <a:pt x="3257928" y="0"/>
                  </a:lnTo>
                  <a:cubicBezTo>
                    <a:pt x="3271958" y="0"/>
                    <a:pt x="3285413" y="5573"/>
                    <a:pt x="3295334" y="15494"/>
                  </a:cubicBezTo>
                  <a:cubicBezTo>
                    <a:pt x="3305254" y="25415"/>
                    <a:pt x="3310828" y="38870"/>
                    <a:pt x="3310828" y="52900"/>
                  </a:cubicBezTo>
                  <a:lnTo>
                    <a:pt x="3310828" y="185189"/>
                  </a:lnTo>
                  <a:cubicBezTo>
                    <a:pt x="3310828" y="214405"/>
                    <a:pt x="3287144" y="238089"/>
                    <a:pt x="3257928" y="238089"/>
                  </a:cubicBezTo>
                  <a:lnTo>
                    <a:pt x="52900" y="238089"/>
                  </a:lnTo>
                  <a:cubicBezTo>
                    <a:pt x="23684" y="238089"/>
                    <a:pt x="0" y="214405"/>
                    <a:pt x="0" y="185189"/>
                  </a:cubicBezTo>
                  <a:lnTo>
                    <a:pt x="0" y="52900"/>
                  </a:lnTo>
                  <a:cubicBezTo>
                    <a:pt x="0" y="23684"/>
                    <a:pt x="23684" y="0"/>
                    <a:pt x="529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310828" cy="276189"/>
            </a:xfrm>
            <a:prstGeom prst="rect">
              <a:avLst/>
            </a:prstGeom>
          </p:spPr>
          <p:txBody>
            <a:bodyPr anchor="ctr" rtlCol="false" tIns="63940" lIns="63940" bIns="63940" rIns="6394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21232" y="3947335"/>
            <a:ext cx="1052438" cy="1052438"/>
          </a:xfrm>
          <a:custGeom>
            <a:avLst/>
            <a:gdLst/>
            <a:ahLst/>
            <a:cxnLst/>
            <a:rect r="r" b="b" t="t" l="l"/>
            <a:pathLst>
              <a:path h="1052438" w="1052438">
                <a:moveTo>
                  <a:pt x="0" y="0"/>
                </a:moveTo>
                <a:lnTo>
                  <a:pt x="1052438" y="0"/>
                </a:lnTo>
                <a:lnTo>
                  <a:pt x="1052438" y="1052438"/>
                </a:lnTo>
                <a:lnTo>
                  <a:pt x="0" y="105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83880" y="4142029"/>
            <a:ext cx="12729798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배포 명세 작성을 위한 조직 내부 데이터의 정의와 분류 기준 제시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831755" y="5666029"/>
            <a:ext cx="14635013" cy="1052438"/>
            <a:chOff x="0" y="0"/>
            <a:chExt cx="3310828" cy="2380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10828" cy="238089"/>
            </a:xfrm>
            <a:custGeom>
              <a:avLst/>
              <a:gdLst/>
              <a:ahLst/>
              <a:cxnLst/>
              <a:rect r="r" b="b" t="t" l="l"/>
              <a:pathLst>
                <a:path h="238089" w="3310828">
                  <a:moveTo>
                    <a:pt x="52900" y="0"/>
                  </a:moveTo>
                  <a:lnTo>
                    <a:pt x="3257928" y="0"/>
                  </a:lnTo>
                  <a:cubicBezTo>
                    <a:pt x="3271958" y="0"/>
                    <a:pt x="3285413" y="5573"/>
                    <a:pt x="3295334" y="15494"/>
                  </a:cubicBezTo>
                  <a:cubicBezTo>
                    <a:pt x="3305254" y="25415"/>
                    <a:pt x="3310828" y="38870"/>
                    <a:pt x="3310828" y="52900"/>
                  </a:cubicBezTo>
                  <a:lnTo>
                    <a:pt x="3310828" y="185189"/>
                  </a:lnTo>
                  <a:cubicBezTo>
                    <a:pt x="3310828" y="214405"/>
                    <a:pt x="3287144" y="238089"/>
                    <a:pt x="3257928" y="238089"/>
                  </a:cubicBezTo>
                  <a:lnTo>
                    <a:pt x="52900" y="238089"/>
                  </a:lnTo>
                  <a:cubicBezTo>
                    <a:pt x="23684" y="238089"/>
                    <a:pt x="0" y="214405"/>
                    <a:pt x="0" y="185189"/>
                  </a:cubicBezTo>
                  <a:lnTo>
                    <a:pt x="0" y="52900"/>
                  </a:lnTo>
                  <a:cubicBezTo>
                    <a:pt x="0" y="23684"/>
                    <a:pt x="23684" y="0"/>
                    <a:pt x="529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10828" cy="276189"/>
            </a:xfrm>
            <a:prstGeom prst="rect">
              <a:avLst/>
            </a:prstGeom>
          </p:spPr>
          <p:txBody>
            <a:bodyPr anchor="ctr" rtlCol="false" tIns="63940" lIns="63940" bIns="63940" rIns="6394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821232" y="5666029"/>
            <a:ext cx="1052438" cy="1052438"/>
          </a:xfrm>
          <a:custGeom>
            <a:avLst/>
            <a:gdLst/>
            <a:ahLst/>
            <a:cxnLst/>
            <a:rect r="r" b="b" t="t" l="l"/>
            <a:pathLst>
              <a:path h="1052438" w="1052438">
                <a:moveTo>
                  <a:pt x="0" y="0"/>
                </a:moveTo>
                <a:lnTo>
                  <a:pt x="1052438" y="0"/>
                </a:lnTo>
                <a:lnTo>
                  <a:pt x="1052438" y="1052438"/>
                </a:lnTo>
                <a:lnTo>
                  <a:pt x="0" y="1052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183880" y="5885598"/>
            <a:ext cx="12729798" cy="57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  <a:spcBef>
                <a:spcPct val="0"/>
              </a:spcBef>
            </a:pPr>
            <a:r>
              <a:rPr lang="en-US" sz="2998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RAG 기반 배포 명세 생성 기능 구현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831755" y="7385217"/>
            <a:ext cx="14635013" cy="1052438"/>
            <a:chOff x="0" y="0"/>
            <a:chExt cx="3310828" cy="2380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10828" cy="238089"/>
            </a:xfrm>
            <a:custGeom>
              <a:avLst/>
              <a:gdLst/>
              <a:ahLst/>
              <a:cxnLst/>
              <a:rect r="r" b="b" t="t" l="l"/>
              <a:pathLst>
                <a:path h="238089" w="3310828">
                  <a:moveTo>
                    <a:pt x="52900" y="0"/>
                  </a:moveTo>
                  <a:lnTo>
                    <a:pt x="3257928" y="0"/>
                  </a:lnTo>
                  <a:cubicBezTo>
                    <a:pt x="3271958" y="0"/>
                    <a:pt x="3285413" y="5573"/>
                    <a:pt x="3295334" y="15494"/>
                  </a:cubicBezTo>
                  <a:cubicBezTo>
                    <a:pt x="3305254" y="25415"/>
                    <a:pt x="3310828" y="38870"/>
                    <a:pt x="3310828" y="52900"/>
                  </a:cubicBezTo>
                  <a:lnTo>
                    <a:pt x="3310828" y="185189"/>
                  </a:lnTo>
                  <a:cubicBezTo>
                    <a:pt x="3310828" y="214405"/>
                    <a:pt x="3287144" y="238089"/>
                    <a:pt x="3257928" y="238089"/>
                  </a:cubicBezTo>
                  <a:lnTo>
                    <a:pt x="52900" y="238089"/>
                  </a:lnTo>
                  <a:cubicBezTo>
                    <a:pt x="23684" y="238089"/>
                    <a:pt x="0" y="214405"/>
                    <a:pt x="0" y="185189"/>
                  </a:cubicBezTo>
                  <a:lnTo>
                    <a:pt x="0" y="52900"/>
                  </a:lnTo>
                  <a:cubicBezTo>
                    <a:pt x="0" y="23684"/>
                    <a:pt x="23684" y="0"/>
                    <a:pt x="529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310828" cy="276189"/>
            </a:xfrm>
            <a:prstGeom prst="rect">
              <a:avLst/>
            </a:prstGeom>
          </p:spPr>
          <p:txBody>
            <a:bodyPr anchor="ctr" rtlCol="false" tIns="63940" lIns="63940" bIns="63940" rIns="6394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21232" y="7385217"/>
            <a:ext cx="1052438" cy="1052438"/>
          </a:xfrm>
          <a:custGeom>
            <a:avLst/>
            <a:gdLst/>
            <a:ahLst/>
            <a:cxnLst/>
            <a:rect r="r" b="b" t="t" l="l"/>
            <a:pathLst>
              <a:path h="1052438" w="1052438">
                <a:moveTo>
                  <a:pt x="0" y="0"/>
                </a:moveTo>
                <a:lnTo>
                  <a:pt x="1052438" y="0"/>
                </a:lnTo>
                <a:lnTo>
                  <a:pt x="1052438" y="1052437"/>
                </a:lnTo>
                <a:lnTo>
                  <a:pt x="0" y="105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183880" y="7613817"/>
            <a:ext cx="12729798" cy="57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  <a:spcBef>
                <a:spcPct val="0"/>
              </a:spcBef>
            </a:pPr>
            <a:r>
              <a:rPr lang="en-US" sz="2998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에러 로그 및 리소스 메트릭 수집을 통한 배포 명세 동적 개선 방안 제시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1975660"/>
            <a:ext cx="182880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목표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연구 내용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18721" y="3260293"/>
            <a:ext cx="5329310" cy="6099353"/>
          </a:xfrm>
          <a:custGeom>
            <a:avLst/>
            <a:gdLst/>
            <a:ahLst/>
            <a:cxnLst/>
            <a:rect r="r" b="b" t="t" l="l"/>
            <a:pathLst>
              <a:path h="6099353" w="5329310">
                <a:moveTo>
                  <a:pt x="0" y="0"/>
                </a:moveTo>
                <a:lnTo>
                  <a:pt x="5329310" y="0"/>
                </a:lnTo>
                <a:lnTo>
                  <a:pt x="5329310" y="6099354"/>
                </a:lnTo>
                <a:lnTo>
                  <a:pt x="0" y="6099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879091" y="3260293"/>
            <a:ext cx="4837070" cy="6099353"/>
          </a:xfrm>
          <a:custGeom>
            <a:avLst/>
            <a:gdLst/>
            <a:ahLst/>
            <a:cxnLst/>
            <a:rect r="r" b="b" t="t" l="l"/>
            <a:pathLst>
              <a:path h="6099353" w="4837070">
                <a:moveTo>
                  <a:pt x="0" y="0"/>
                </a:moveTo>
                <a:lnTo>
                  <a:pt x="4837070" y="0"/>
                </a:lnTo>
                <a:lnTo>
                  <a:pt x="4837070" y="6099354"/>
                </a:lnTo>
                <a:lnTo>
                  <a:pt x="0" y="6099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975660"/>
            <a:ext cx="182880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조직 내부 데이터의 정의와 분류 기준 제시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47222" y="4498982"/>
            <a:ext cx="6935486" cy="4096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조직 내부 데이터를 정보 요소의</a:t>
            </a:r>
            <a:r>
              <a:rPr lang="en-US" sz="25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목적과 범위</a:t>
            </a: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따라 분류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데이터의 항목과 배포 명세 필드 간의 </a:t>
            </a:r>
            <a:r>
              <a:rPr lang="en-US" sz="25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연관 관계 분석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시스템이 설정한 기준에 따라 분류된 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데이터를  참조</a:t>
            </a: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하여 </a:t>
            </a:r>
            <a:r>
              <a:rPr lang="en-US" sz="25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배포 명세를 생성</a:t>
            </a: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할 수 있는 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방법을 도출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551" y="9478376"/>
            <a:ext cx="4612799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조직 내부 데이터를 활용한 배포 명세 생성 과정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79091" y="9478376"/>
            <a:ext cx="4803775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2 내부 데이터 항목과 배포 명세 필드 연관관계 일부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90321" y="4043992"/>
            <a:ext cx="7441909" cy="4576774"/>
          </a:xfrm>
          <a:custGeom>
            <a:avLst/>
            <a:gdLst/>
            <a:ahLst/>
            <a:cxnLst/>
            <a:rect r="r" b="b" t="t" l="l"/>
            <a:pathLst>
              <a:path h="4576774" w="7441909">
                <a:moveTo>
                  <a:pt x="0" y="0"/>
                </a:moveTo>
                <a:lnTo>
                  <a:pt x="7441909" y="0"/>
                </a:lnTo>
                <a:lnTo>
                  <a:pt x="7441909" y="4576774"/>
                </a:lnTo>
                <a:lnTo>
                  <a:pt x="0" y="4576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10271" y="7520028"/>
            <a:ext cx="6522892" cy="2201476"/>
          </a:xfrm>
          <a:custGeom>
            <a:avLst/>
            <a:gdLst/>
            <a:ahLst/>
            <a:cxnLst/>
            <a:rect r="r" b="b" t="t" l="l"/>
            <a:pathLst>
              <a:path h="2201476" w="6522892">
                <a:moveTo>
                  <a:pt x="0" y="0"/>
                </a:moveTo>
                <a:lnTo>
                  <a:pt x="6522892" y="0"/>
                </a:lnTo>
                <a:lnTo>
                  <a:pt x="6522892" y="2201476"/>
                </a:lnTo>
                <a:lnTo>
                  <a:pt x="0" y="220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410271" y="5509949"/>
            <a:ext cx="6522892" cy="2236808"/>
          </a:xfrm>
          <a:custGeom>
            <a:avLst/>
            <a:gdLst/>
            <a:ahLst/>
            <a:cxnLst/>
            <a:rect r="r" b="b" t="t" l="l"/>
            <a:pathLst>
              <a:path h="2236808" w="6522892">
                <a:moveTo>
                  <a:pt x="0" y="0"/>
                </a:moveTo>
                <a:lnTo>
                  <a:pt x="6522892" y="0"/>
                </a:lnTo>
                <a:lnTo>
                  <a:pt x="6522892" y="2236808"/>
                </a:lnTo>
                <a:lnTo>
                  <a:pt x="0" y="223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0271" y="3131811"/>
            <a:ext cx="6522892" cy="2378138"/>
          </a:xfrm>
          <a:custGeom>
            <a:avLst/>
            <a:gdLst/>
            <a:ahLst/>
            <a:cxnLst/>
            <a:rect r="r" b="b" t="t" l="l"/>
            <a:pathLst>
              <a:path h="2378138" w="6522892">
                <a:moveTo>
                  <a:pt x="0" y="0"/>
                </a:moveTo>
                <a:lnTo>
                  <a:pt x="6522892" y="0"/>
                </a:lnTo>
                <a:lnTo>
                  <a:pt x="6522892" y="2378138"/>
                </a:lnTo>
                <a:lnTo>
                  <a:pt x="0" y="2378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975660"/>
            <a:ext cx="182880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RAG 기반 배포 명세 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86642" y="8937158"/>
            <a:ext cx="5672980" cy="270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2"/>
              </a:lnSpc>
            </a:pPr>
            <a:r>
              <a:rPr lang="en-US" sz="1554" spc="6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단계별로 개선된 프롬프트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4452" y="3715438"/>
            <a:ext cx="10288773" cy="4190334"/>
            <a:chOff x="0" y="0"/>
            <a:chExt cx="13718364" cy="55871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231555"/>
              <a:ext cx="13718364" cy="35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16"/>
                </a:lnSpc>
              </a:pPr>
              <a:r>
                <a:rPr lang="en-US" sz="1550" spc="60">
                  <a:solidFill>
                    <a:srgbClr val="FFFFF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그림 1 모니터링 상세 이력 화면 일부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312877" y="0"/>
              <a:ext cx="13092609" cy="5010838"/>
              <a:chOff x="0" y="0"/>
              <a:chExt cx="15528431" cy="5943082"/>
            </a:xfrm>
          </p:grpSpPr>
          <p:pic>
            <p:nvPicPr>
              <p:cNvPr name="Picture 6" id="6"/>
              <p:cNvPicPr>
                <a:picLocks noChangeAspect="true"/>
              </p:cNvPicPr>
              <p:nvPr/>
            </p:nvPicPr>
            <p:blipFill>
              <a:blip r:embed="rId2"/>
              <a:srcRect l="0" t="2308" r="0" b="2308"/>
              <a:stretch>
                <a:fillRect/>
              </a:stretch>
            </p:blipFill>
            <p:spPr>
              <a:xfrm flipH="false" flipV="false">
                <a:off x="0" y="0"/>
                <a:ext cx="15528431" cy="5943082"/>
              </a:xfrm>
              <a:prstGeom prst="rect">
                <a:avLst/>
              </a:prstGeom>
            </p:spPr>
          </p:pic>
        </p:grpSp>
      </p:grpSp>
      <p:sp>
        <p:nvSpPr>
          <p:cNvPr name="Freeform 7" id="7"/>
          <p:cNvSpPr/>
          <p:nvPr/>
        </p:nvSpPr>
        <p:spPr>
          <a:xfrm flipH="false" flipV="false" rot="0">
            <a:off x="11286893" y="3320084"/>
            <a:ext cx="6151027" cy="4981042"/>
          </a:xfrm>
          <a:custGeom>
            <a:avLst/>
            <a:gdLst/>
            <a:ahLst/>
            <a:cxnLst/>
            <a:rect r="r" b="b" t="t" l="l"/>
            <a:pathLst>
              <a:path h="4981042" w="6151027">
                <a:moveTo>
                  <a:pt x="0" y="0"/>
                </a:moveTo>
                <a:lnTo>
                  <a:pt x="6151027" y="0"/>
                </a:lnTo>
                <a:lnTo>
                  <a:pt x="6151027" y="4981042"/>
                </a:lnTo>
                <a:lnTo>
                  <a:pt x="0" y="4981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933575"/>
            <a:ext cx="182880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에러 로그 및 리소스 메트릭 수집을 통한 배포 명세 동적 개선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892892" y="8531674"/>
            <a:ext cx="4939030" cy="265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2 개선안 도출에 사용된 조직 내부 데이터 및 유사도 순위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사례 연구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4100" y="4919776"/>
            <a:ext cx="5574941" cy="3171926"/>
          </a:xfrm>
          <a:custGeom>
            <a:avLst/>
            <a:gdLst/>
            <a:ahLst/>
            <a:cxnLst/>
            <a:rect r="r" b="b" t="t" l="l"/>
            <a:pathLst>
              <a:path h="3171926" w="5574941">
                <a:moveTo>
                  <a:pt x="0" y="0"/>
                </a:moveTo>
                <a:lnTo>
                  <a:pt x="5574941" y="0"/>
                </a:lnTo>
                <a:lnTo>
                  <a:pt x="5574941" y="3171925"/>
                </a:lnTo>
                <a:lnTo>
                  <a:pt x="0" y="3171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342" t="-1106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40108" y="4919776"/>
            <a:ext cx="6168923" cy="3171926"/>
          </a:xfrm>
          <a:custGeom>
            <a:avLst/>
            <a:gdLst/>
            <a:ahLst/>
            <a:cxnLst/>
            <a:rect r="r" b="b" t="t" l="l"/>
            <a:pathLst>
              <a:path h="3171926" w="6168923">
                <a:moveTo>
                  <a:pt x="0" y="0"/>
                </a:moveTo>
                <a:lnTo>
                  <a:pt x="6168923" y="0"/>
                </a:lnTo>
                <a:lnTo>
                  <a:pt x="6168923" y="3171925"/>
                </a:lnTo>
                <a:lnTo>
                  <a:pt x="0" y="317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48" t="0" r="-987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70098" y="4919776"/>
            <a:ext cx="5837858" cy="3171926"/>
          </a:xfrm>
          <a:custGeom>
            <a:avLst/>
            <a:gdLst/>
            <a:ahLst/>
            <a:cxnLst/>
            <a:rect r="r" b="b" t="t" l="l"/>
            <a:pathLst>
              <a:path h="3171926" w="5837858">
                <a:moveTo>
                  <a:pt x="0" y="0"/>
                </a:moveTo>
                <a:lnTo>
                  <a:pt x="5837857" y="0"/>
                </a:lnTo>
                <a:lnTo>
                  <a:pt x="5837857" y="3171925"/>
                </a:lnTo>
                <a:lnTo>
                  <a:pt x="0" y="3171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216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4340" y="2173693"/>
            <a:ext cx="1045932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사례 연구 대상: ‘선물하기 서비스’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6109" y="4229599"/>
            <a:ext cx="2976921" cy="54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위시 리스트 추가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3110" y="4229599"/>
            <a:ext cx="2976921" cy="54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상품 목록 조회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00566" y="4229599"/>
            <a:ext cx="2976921" cy="54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상품 주문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3110" y="8206001"/>
            <a:ext cx="2798266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전체 상품 목록 조회 화면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80002" y="8206001"/>
            <a:ext cx="2289135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2 위시 리스트 화면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7811" y="8206001"/>
            <a:ext cx="2542431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3 선물을 위한 주문 화면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5780" y="7190288"/>
            <a:ext cx="17856439" cy="3449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</a:pPr>
          </a:p>
          <a:p>
            <a:pPr algn="l">
              <a:lnSpc>
                <a:spcPts val="823"/>
              </a:lnSpc>
            </a:pPr>
            <a:r>
              <a:rPr lang="en-US" sz="51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51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                                                                                                                                                              </a:t>
            </a:r>
          </a:p>
          <a:p>
            <a:pPr algn="l">
              <a:lnSpc>
                <a:spcPts val="3223"/>
              </a:lnSpc>
            </a:pP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 </a:t>
            </a:r>
            <a:r>
              <a:rPr lang="en-US" sz="2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1. 서비스 의존성을</a:t>
            </a:r>
            <a:r>
              <a:rPr lang="en-US" sz="2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반영한 배포 명세 생성 검증</a:t>
            </a:r>
          </a:p>
          <a:p>
            <a:pPr algn="l" marL="647700" indent="-323850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하나의 기능을 수행하기 위해 여러 마이크로서비스가 의존관계를 가짐</a:t>
            </a:r>
            <a:r>
              <a:rPr lang="en-US" sz="2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</a:p>
          <a:p>
            <a:pPr algn="l">
              <a:lnSpc>
                <a:spcPts val="4799"/>
              </a:lnSpc>
            </a:pPr>
          </a:p>
          <a:p>
            <a:pPr algn="l">
              <a:lnSpc>
                <a:spcPts val="4503"/>
              </a:lnSpc>
            </a:pPr>
            <a:r>
              <a:rPr lang="en-US" sz="281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  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914340" y="3184786"/>
            <a:ext cx="10185359" cy="4188729"/>
          </a:xfrm>
          <a:custGeom>
            <a:avLst/>
            <a:gdLst/>
            <a:ahLst/>
            <a:cxnLst/>
            <a:rect r="r" b="b" t="t" l="l"/>
            <a:pathLst>
              <a:path h="4188729" w="10185359">
                <a:moveTo>
                  <a:pt x="0" y="0"/>
                </a:moveTo>
                <a:lnTo>
                  <a:pt x="10185359" y="0"/>
                </a:lnTo>
                <a:lnTo>
                  <a:pt x="10185359" y="4188729"/>
                </a:lnTo>
                <a:lnTo>
                  <a:pt x="0" y="418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14340" y="2173693"/>
            <a:ext cx="1045932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사례 연구 선정 이유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26566" y="7456352"/>
            <a:ext cx="2160905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상품 주문 흐름도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15780" y="6794003"/>
            <a:ext cx="17856439" cy="2844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3"/>
              </a:lnSpc>
            </a:pPr>
          </a:p>
          <a:p>
            <a:pPr algn="l">
              <a:lnSpc>
                <a:spcPts val="823"/>
              </a:lnSpc>
            </a:pPr>
            <a:r>
              <a:rPr lang="en-US" sz="51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51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                                                                                                                                                              </a:t>
            </a:r>
          </a:p>
          <a:p>
            <a:pPr algn="l">
              <a:lnSpc>
                <a:spcPts val="3223"/>
              </a:lnSpc>
            </a:pPr>
          </a:p>
          <a:p>
            <a:pPr algn="l">
              <a:lnSpc>
                <a:spcPts val="4799"/>
              </a:lnSpc>
            </a:pPr>
            <a:r>
              <a:rPr lang="en-US" sz="2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 2. </a:t>
            </a:r>
            <a:r>
              <a:rPr lang="en-US" sz="2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조직 운영 정책 준수 여부 확인</a:t>
            </a:r>
          </a:p>
          <a:p>
            <a:pPr algn="l" marL="647700" indent="-323850" lvl="1">
              <a:lnSpc>
                <a:spcPts val="47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조직의 구체적인 운영 정책을 배포 명세에 올바르게 적용하는지 검증 가능</a:t>
            </a:r>
          </a:p>
          <a:p>
            <a:pPr algn="l">
              <a:lnSpc>
                <a:spcPts val="4503"/>
              </a:lnSpc>
            </a:pPr>
            <a:r>
              <a:rPr lang="en-US" sz="2814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  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063398" y="3112437"/>
            <a:ext cx="5564557" cy="4062127"/>
          </a:xfrm>
          <a:custGeom>
            <a:avLst/>
            <a:gdLst/>
            <a:ahLst/>
            <a:cxnLst/>
            <a:rect r="r" b="b" t="t" l="l"/>
            <a:pathLst>
              <a:path h="4062127" w="5564557">
                <a:moveTo>
                  <a:pt x="0" y="0"/>
                </a:moveTo>
                <a:lnTo>
                  <a:pt x="5564558" y="0"/>
                </a:lnTo>
                <a:lnTo>
                  <a:pt x="5564558" y="4062126"/>
                </a:lnTo>
                <a:lnTo>
                  <a:pt x="0" y="406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62759" y="3112437"/>
            <a:ext cx="6205404" cy="4062127"/>
          </a:xfrm>
          <a:custGeom>
            <a:avLst/>
            <a:gdLst/>
            <a:ahLst/>
            <a:cxnLst/>
            <a:rect r="r" b="b" t="t" l="l"/>
            <a:pathLst>
              <a:path h="4062127" w="6205404">
                <a:moveTo>
                  <a:pt x="0" y="0"/>
                </a:moveTo>
                <a:lnTo>
                  <a:pt x="6205404" y="0"/>
                </a:lnTo>
                <a:lnTo>
                  <a:pt x="6205404" y="4062126"/>
                </a:lnTo>
                <a:lnTo>
                  <a:pt x="0" y="406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14340" y="2173693"/>
            <a:ext cx="1045932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사례 연구 선정 이유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6870" y="7259971"/>
            <a:ext cx="2105819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보안 및 운영 정책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9460" y="7259971"/>
            <a:ext cx="2052003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2 리소스 할당 기준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750902" y="2254430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배경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50902" y="3277534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기존 문제점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50902" y="4300637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목표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750902" y="5323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50902" y="6339741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사례 연구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50902" y="7362155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결과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9097" y="1727113"/>
            <a:ext cx="4952792" cy="102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5"/>
              </a:lnSpc>
              <a:spcBef>
                <a:spcPct val="0"/>
              </a:spcBef>
            </a:pPr>
            <a:r>
              <a:rPr lang="en-US" sz="6004" spc="96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 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57618" y="226046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57618" y="327715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57618" y="4293842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03.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57618" y="5310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04.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7618" y="6326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618" y="7342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57618" y="8358533"/>
            <a:ext cx="846544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spc="199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50902" y="8384568"/>
            <a:ext cx="5508398" cy="618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0"/>
              </a:lnSpc>
            </a:pPr>
            <a:r>
              <a:rPr lang="en-US" sz="32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결론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338222" y="4310690"/>
            <a:ext cx="5564557" cy="4062127"/>
          </a:xfrm>
          <a:custGeom>
            <a:avLst/>
            <a:gdLst/>
            <a:ahLst/>
            <a:cxnLst/>
            <a:rect r="r" b="b" t="t" l="l"/>
            <a:pathLst>
              <a:path h="4062127" w="5564557">
                <a:moveTo>
                  <a:pt x="0" y="0"/>
                </a:moveTo>
                <a:lnTo>
                  <a:pt x="5564557" y="0"/>
                </a:lnTo>
                <a:lnTo>
                  <a:pt x="5564557" y="4062127"/>
                </a:lnTo>
                <a:lnTo>
                  <a:pt x="0" y="4062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61171" y="4310690"/>
            <a:ext cx="4930480" cy="4062127"/>
          </a:xfrm>
          <a:custGeom>
            <a:avLst/>
            <a:gdLst/>
            <a:ahLst/>
            <a:cxnLst/>
            <a:rect r="r" b="b" t="t" l="l"/>
            <a:pathLst>
              <a:path h="4062127" w="4930480">
                <a:moveTo>
                  <a:pt x="0" y="0"/>
                </a:moveTo>
                <a:lnTo>
                  <a:pt x="4930480" y="0"/>
                </a:lnTo>
                <a:lnTo>
                  <a:pt x="4930480" y="4062127"/>
                </a:lnTo>
                <a:lnTo>
                  <a:pt x="0" y="4062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1213" y="4310690"/>
            <a:ext cx="5453862" cy="4062127"/>
          </a:xfrm>
          <a:custGeom>
            <a:avLst/>
            <a:gdLst/>
            <a:ahLst/>
            <a:cxnLst/>
            <a:rect r="r" b="b" t="t" l="l"/>
            <a:pathLst>
              <a:path h="4062127" w="5453862">
                <a:moveTo>
                  <a:pt x="0" y="0"/>
                </a:moveTo>
                <a:lnTo>
                  <a:pt x="5453862" y="0"/>
                </a:lnTo>
                <a:lnTo>
                  <a:pt x="5453862" y="4062127"/>
                </a:lnTo>
                <a:lnTo>
                  <a:pt x="0" y="4062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78144" y="2125415"/>
            <a:ext cx="1153171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‘선물하기 서비스’ 조직 내부 데이터 일부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02421" y="3704638"/>
            <a:ext cx="2976921" cy="54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조직 내부 정책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42882" y="3704638"/>
            <a:ext cx="4367058" cy="54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마이크로서비스 기본 정보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6762" y="3704638"/>
            <a:ext cx="4282763" cy="548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1"/>
              </a:lnSpc>
              <a:spcBef>
                <a:spcPct val="0"/>
              </a:spcBef>
            </a:pPr>
            <a:r>
              <a:rPr lang="en-US" sz="288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MSA 애플리케이션 정의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58362" y="8401392"/>
            <a:ext cx="4336098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2 마이크로서비스 기본 정보(order-service)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17332" y="8401392"/>
            <a:ext cx="3201193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3 조직 내부 정책(보안 및 운영)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7164" y="8401392"/>
            <a:ext cx="3034506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MSA 애플리케이션 정의 - 1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49653" y="877929"/>
            <a:ext cx="7074278" cy="9131380"/>
          </a:xfrm>
          <a:custGeom>
            <a:avLst/>
            <a:gdLst/>
            <a:ahLst/>
            <a:cxnLst/>
            <a:rect r="r" b="b" t="t" l="l"/>
            <a:pathLst>
              <a:path h="9131380" w="7074278">
                <a:moveTo>
                  <a:pt x="0" y="0"/>
                </a:moveTo>
                <a:lnTo>
                  <a:pt x="7074278" y="0"/>
                </a:lnTo>
                <a:lnTo>
                  <a:pt x="7074278" y="9131380"/>
                </a:lnTo>
                <a:lnTo>
                  <a:pt x="0" y="9131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9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380124" y="877929"/>
            <a:ext cx="416461" cy="9131380"/>
            <a:chOff x="0" y="0"/>
            <a:chExt cx="109685" cy="24049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685" cy="2404972"/>
            </a:xfrm>
            <a:custGeom>
              <a:avLst/>
              <a:gdLst/>
              <a:ahLst/>
              <a:cxnLst/>
              <a:rect r="r" b="b" t="t" l="l"/>
              <a:pathLst>
                <a:path h="2404972" w="109685">
                  <a:moveTo>
                    <a:pt x="0" y="0"/>
                  </a:moveTo>
                  <a:lnTo>
                    <a:pt x="109685" y="0"/>
                  </a:lnTo>
                  <a:lnTo>
                    <a:pt x="109685" y="2404972"/>
                  </a:lnTo>
                  <a:lnTo>
                    <a:pt x="0" y="2404972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09685" cy="2433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997396" y="1874526"/>
            <a:ext cx="1045932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생성된 배포 명세 파일 일부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03188" y="75465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25585" y="1255401"/>
            <a:ext cx="42529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3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16449" y="5690539"/>
            <a:ext cx="49684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3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7504" y="8467753"/>
            <a:ext cx="48768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000" spc="300">
                <a:solidFill>
                  <a:srgbClr val="000000"/>
                </a:solidFill>
                <a:latin typeface="Sanchez"/>
                <a:ea typeface="Sanchez"/>
                <a:cs typeface="Sanchez"/>
                <a:sym typeface="Sanchez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68538" y="3560451"/>
            <a:ext cx="8936712" cy="99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1 - </a:t>
            </a:r>
            <a:r>
              <a:rPr lang="en-US" b="true" sz="3000" spc="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보안 정책</a:t>
            </a:r>
            <a:r>
              <a:rPr lang="en-US" sz="3000" spc="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따라 Secret 리소스에서 data 필드 사용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68538" y="6023627"/>
            <a:ext cx="8936712" cy="99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2 - </a:t>
            </a:r>
            <a:r>
              <a:rPr lang="en-US" b="true" sz="3000" spc="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마이크로서비스 정보</a:t>
            </a:r>
            <a:r>
              <a:rPr lang="en-US" sz="3000" spc="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따라 정확한 포트번호, 컨테이너 이미지, 의존성(URI 환경변수)을 설정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68538" y="8486803"/>
            <a:ext cx="8441532" cy="49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 spc="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3 - </a:t>
            </a:r>
            <a:r>
              <a:rPr lang="en-US" b="true" sz="3000" spc="15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리소스 정책</a:t>
            </a:r>
            <a:r>
              <a:rPr lang="en-US" sz="3000" spc="15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따라 requests, limits 값 반영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134430" y="3487619"/>
            <a:ext cx="10019141" cy="5770681"/>
          </a:xfrm>
          <a:custGeom>
            <a:avLst/>
            <a:gdLst/>
            <a:ahLst/>
            <a:cxnLst/>
            <a:rect r="r" b="b" t="t" l="l"/>
            <a:pathLst>
              <a:path h="5770681" w="10019141">
                <a:moveTo>
                  <a:pt x="0" y="0"/>
                </a:moveTo>
                <a:lnTo>
                  <a:pt x="10019140" y="0"/>
                </a:lnTo>
                <a:lnTo>
                  <a:pt x="10019140" y="5770681"/>
                </a:lnTo>
                <a:lnTo>
                  <a:pt x="0" y="5770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시연 영상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05.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연구 결과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423589" y="3642372"/>
            <a:ext cx="7369808" cy="836155"/>
            <a:chOff x="0" y="0"/>
            <a:chExt cx="9826411" cy="11148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96120" cy="238089"/>
              </a:xfrm>
              <a:custGeom>
                <a:avLst/>
                <a:gdLst/>
                <a:ahLst/>
                <a:cxnLst/>
                <a:rect r="r" b="b" t="t" l="l"/>
                <a:pathLst>
                  <a:path h="238089" w="2096120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4874" cy="1114874"/>
            </a:xfrm>
            <a:custGeom>
              <a:avLst/>
              <a:gdLst/>
              <a:ahLst/>
              <a:cxnLst/>
              <a:rect r="r" b="b" t="t" l="l"/>
              <a:pathLst>
                <a:path h="1114874" w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653805" y="4478528"/>
            <a:ext cx="7605495" cy="4753434"/>
          </a:xfrm>
          <a:custGeom>
            <a:avLst/>
            <a:gdLst/>
            <a:ahLst/>
            <a:cxnLst/>
            <a:rect r="r" b="b" t="t" l="l"/>
            <a:pathLst>
              <a:path h="4753434" w="7605495">
                <a:moveTo>
                  <a:pt x="0" y="0"/>
                </a:moveTo>
                <a:lnTo>
                  <a:pt x="7605495" y="0"/>
                </a:lnTo>
                <a:lnTo>
                  <a:pt x="7605495" y="4753434"/>
                </a:lnTo>
                <a:lnTo>
                  <a:pt x="0" y="4753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9" t="0" r="-10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63491" y="209948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결과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3114" y="4611878"/>
            <a:ext cx="7710886" cy="50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P1 → P2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상세</a:t>
            </a: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질의를 통해 배포 명세의 구조 생성 확인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P2 → P3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RAG를 적용해 배포 명세 필드에 정확한 값 주입 확인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P3 → P4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</a:t>
            </a: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명세 이력 데이터에 기반하여 프롬프트 템플릿에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명시적 규칙을 추가함으로써 특수 오류 케이스 극복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프롬프트를 활용하여 배포 성공률 </a:t>
            </a:r>
            <a:r>
              <a:rPr lang="en-US" sz="21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85%</a:t>
            </a: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(17/20)를 달성하였으며, 이는 DevOps 성능 평가 지표인 </a:t>
            </a:r>
            <a:r>
              <a:rPr lang="en-US" sz="21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DORA의 Elite 등급 기준을 충족</a:t>
            </a:r>
            <a:r>
              <a:rPr lang="en-US" sz="21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하는 결과임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6204" y="3743268"/>
            <a:ext cx="6118908" cy="520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내부 문서 반영에 따른 배포 성공률 증가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20062" y="9400668"/>
            <a:ext cx="5672980" cy="27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22"/>
              </a:lnSpc>
            </a:pPr>
            <a:r>
              <a:rPr lang="en-US" sz="1554" spc="6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2 비교군별 배포 성공 횟수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11854" y="2663640"/>
            <a:ext cx="7369808" cy="836155"/>
            <a:chOff x="0" y="0"/>
            <a:chExt cx="9826411" cy="11148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147" y="0"/>
              <a:ext cx="9815264" cy="1114874"/>
              <a:chOff x="0" y="0"/>
              <a:chExt cx="2096120" cy="2380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96120" cy="238089"/>
              </a:xfrm>
              <a:custGeom>
                <a:avLst/>
                <a:gdLst/>
                <a:ahLst/>
                <a:cxnLst/>
                <a:rect r="r" b="b" t="t" l="l"/>
                <a:pathLst>
                  <a:path h="238089" w="2096120">
                    <a:moveTo>
                      <a:pt x="105168" y="0"/>
                    </a:moveTo>
                    <a:lnTo>
                      <a:pt x="1990952" y="0"/>
                    </a:lnTo>
                    <a:cubicBezTo>
                      <a:pt x="2018844" y="0"/>
                      <a:pt x="2045594" y="11080"/>
                      <a:pt x="2065317" y="30803"/>
                    </a:cubicBezTo>
                    <a:cubicBezTo>
                      <a:pt x="2085040" y="50526"/>
                      <a:pt x="2096120" y="77276"/>
                      <a:pt x="2096120" y="105168"/>
                    </a:cubicBezTo>
                    <a:lnTo>
                      <a:pt x="2096120" y="132921"/>
                    </a:lnTo>
                    <a:cubicBezTo>
                      <a:pt x="2096120" y="160813"/>
                      <a:pt x="2085040" y="187563"/>
                      <a:pt x="2065317" y="207286"/>
                    </a:cubicBezTo>
                    <a:cubicBezTo>
                      <a:pt x="2045594" y="227009"/>
                      <a:pt x="2018844" y="238089"/>
                      <a:pt x="1990952" y="238089"/>
                    </a:cubicBezTo>
                    <a:lnTo>
                      <a:pt x="105168" y="238089"/>
                    </a:lnTo>
                    <a:cubicBezTo>
                      <a:pt x="47086" y="238089"/>
                      <a:pt x="0" y="191004"/>
                      <a:pt x="0" y="132921"/>
                    </a:cubicBezTo>
                    <a:lnTo>
                      <a:pt x="0" y="105168"/>
                    </a:lnTo>
                    <a:cubicBezTo>
                      <a:pt x="0" y="77276"/>
                      <a:pt x="11080" y="50526"/>
                      <a:pt x="30803" y="30803"/>
                    </a:cubicBezTo>
                    <a:cubicBezTo>
                      <a:pt x="50526" y="11080"/>
                      <a:pt x="77276" y="0"/>
                      <a:pt x="10516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rnd">
                <a:solidFill>
                  <a:srgbClr val="4AC0DE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96120" cy="2761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4874" cy="1114874"/>
            </a:xfrm>
            <a:custGeom>
              <a:avLst/>
              <a:gdLst/>
              <a:ahLst/>
              <a:cxnLst/>
              <a:rect r="r" b="b" t="t" l="l"/>
              <a:pathLst>
                <a:path h="1114874" w="1114874">
                  <a:moveTo>
                    <a:pt x="0" y="0"/>
                  </a:moveTo>
                  <a:lnTo>
                    <a:pt x="1114874" y="0"/>
                  </a:lnTo>
                  <a:lnTo>
                    <a:pt x="1114874" y="1114874"/>
                  </a:lnTo>
                  <a:lnTo>
                    <a:pt x="0" y="1114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443488" y="172628"/>
              <a:ext cx="8158544" cy="655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FFFFFF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LLM 기반 접근 방법의 비용 절감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48634" y="2152194"/>
            <a:ext cx="7332818" cy="745078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372492" y="6687571"/>
            <a:ext cx="9326790" cy="3364022"/>
          </a:xfrm>
          <a:custGeom>
            <a:avLst/>
            <a:gdLst/>
            <a:ahLst/>
            <a:cxnLst/>
            <a:rect r="r" b="b" t="t" l="l"/>
            <a:pathLst>
              <a:path h="3364022" w="9326790">
                <a:moveTo>
                  <a:pt x="0" y="0"/>
                </a:moveTo>
                <a:lnTo>
                  <a:pt x="9326790" y="0"/>
                </a:lnTo>
                <a:lnTo>
                  <a:pt x="9326790" y="3364022"/>
                </a:lnTo>
                <a:lnTo>
                  <a:pt x="0" y="33640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63491" y="1768290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연구 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20132" y="640355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06.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1854" y="3776020"/>
            <a:ext cx="7848065" cy="3039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8"/>
              </a:lnSpc>
            </a:pPr>
            <a:r>
              <a:rPr lang="en-US" sz="217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RAG는 문서를 최초로 1번만 임베딩하고 유사도 검색을 통해 필요한 문맥만 사용함</a:t>
            </a:r>
          </a:p>
          <a:p>
            <a:pPr algn="l">
              <a:lnSpc>
                <a:spcPts val="3038"/>
              </a:lnSpc>
            </a:pPr>
          </a:p>
          <a:p>
            <a:pPr algn="l">
              <a:lnSpc>
                <a:spcPts val="3038"/>
              </a:lnSpc>
            </a:pPr>
            <a:r>
              <a:rPr lang="en-US" sz="217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이로 인해 모델 호출당 비용이 감소하고, 대규모 문서 처리 시에도 효율적인 비용 구조를 유지 가능</a:t>
            </a:r>
          </a:p>
          <a:p>
            <a:pPr algn="l">
              <a:lnSpc>
                <a:spcPts val="3038"/>
              </a:lnSpc>
            </a:pPr>
          </a:p>
          <a:p>
            <a:pPr algn="l">
              <a:lnSpc>
                <a:spcPts val="3038"/>
              </a:lnSpc>
            </a:pPr>
            <a:r>
              <a:rPr lang="en-US" sz="2170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동일한 데이터 활용 환경에서 전체 운영 비용을 크게 절감 가능</a:t>
            </a:r>
          </a:p>
          <a:p>
            <a:pPr algn="l">
              <a:lnSpc>
                <a:spcPts val="2762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연구 결론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63491" y="209948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RAG 기반 배포 명세 자동화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20618" y="4094972"/>
            <a:ext cx="7361448" cy="3416002"/>
            <a:chOff x="0" y="0"/>
            <a:chExt cx="2096120" cy="9726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6120" cy="972682"/>
            </a:xfrm>
            <a:custGeom>
              <a:avLst/>
              <a:gdLst/>
              <a:ahLst/>
              <a:cxnLst/>
              <a:rect r="r" b="b" t="t" l="l"/>
              <a:pathLst>
                <a:path h="972682" w="2096120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05934" y="4094972"/>
            <a:ext cx="7361448" cy="3416002"/>
            <a:chOff x="0" y="0"/>
            <a:chExt cx="2096120" cy="972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6120" cy="972682"/>
            </a:xfrm>
            <a:custGeom>
              <a:avLst/>
              <a:gdLst/>
              <a:ahLst/>
              <a:cxnLst/>
              <a:rect r="r" b="b" t="t" l="l"/>
              <a:pathLst>
                <a:path h="972682" w="2096120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41888" y="4494000"/>
            <a:ext cx="6118908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주요 연구 성과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7204" y="4491718"/>
            <a:ext cx="6118908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향후 기대 효과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7723" y="5695803"/>
            <a:ext cx="618723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RAG 기반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배포 명세 자동화로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담당자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지식 의존도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수작업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오류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감소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0238" y="8285137"/>
            <a:ext cx="14137144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정확성·신뢰성</a:t>
            </a:r>
            <a:r>
              <a:rPr lang="en-US" sz="33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강화된 운영 지원 체계 확립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37272" y="5943453"/>
            <a:ext cx="6187237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복잡성 완화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 효율성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극대화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30822" y="8251825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963491" y="2099485"/>
            <a:ext cx="1436101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로그·메트릭 기반 동적 개선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07.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420618" y="4094972"/>
            <a:ext cx="7361448" cy="3416002"/>
            <a:chOff x="0" y="0"/>
            <a:chExt cx="2096120" cy="97268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96120" cy="972682"/>
            </a:xfrm>
            <a:custGeom>
              <a:avLst/>
              <a:gdLst/>
              <a:ahLst/>
              <a:cxnLst/>
              <a:rect r="r" b="b" t="t" l="l"/>
              <a:pathLst>
                <a:path h="972682" w="2096120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05934" y="4094972"/>
            <a:ext cx="7361448" cy="3416002"/>
            <a:chOff x="0" y="0"/>
            <a:chExt cx="2096120" cy="972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96120" cy="972682"/>
            </a:xfrm>
            <a:custGeom>
              <a:avLst/>
              <a:gdLst/>
              <a:ahLst/>
              <a:cxnLst/>
              <a:rect r="r" b="b" t="t" l="l"/>
              <a:pathLst>
                <a:path h="972682" w="2096120">
                  <a:moveTo>
                    <a:pt x="47326" y="0"/>
                  </a:moveTo>
                  <a:lnTo>
                    <a:pt x="2048794" y="0"/>
                  </a:lnTo>
                  <a:cubicBezTo>
                    <a:pt x="2061346" y="0"/>
                    <a:pt x="2073383" y="4986"/>
                    <a:pt x="2082259" y="13861"/>
                  </a:cubicBezTo>
                  <a:cubicBezTo>
                    <a:pt x="2091134" y="22737"/>
                    <a:pt x="2096120" y="34774"/>
                    <a:pt x="2096120" y="47326"/>
                  </a:cubicBezTo>
                  <a:lnTo>
                    <a:pt x="2096120" y="925357"/>
                  </a:lnTo>
                  <a:cubicBezTo>
                    <a:pt x="2096120" y="951494"/>
                    <a:pt x="2074932" y="972682"/>
                    <a:pt x="2048794" y="972682"/>
                  </a:cubicBezTo>
                  <a:lnTo>
                    <a:pt x="47326" y="972682"/>
                  </a:lnTo>
                  <a:cubicBezTo>
                    <a:pt x="34774" y="972682"/>
                    <a:pt x="22737" y="967696"/>
                    <a:pt x="13861" y="958821"/>
                  </a:cubicBezTo>
                  <a:cubicBezTo>
                    <a:pt x="4986" y="949946"/>
                    <a:pt x="0" y="937908"/>
                    <a:pt x="0" y="925357"/>
                  </a:cubicBezTo>
                  <a:lnTo>
                    <a:pt x="0" y="47326"/>
                  </a:lnTo>
                  <a:cubicBezTo>
                    <a:pt x="0" y="21188"/>
                    <a:pt x="21188" y="0"/>
                    <a:pt x="473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96120" cy="1010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041888" y="4494000"/>
            <a:ext cx="6118908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주요 연구 성과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7204" y="4491718"/>
            <a:ext cx="6118908" cy="71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향후 기대 효과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7723" y="5695803"/>
            <a:ext cx="618723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로그·메트릭 기반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동적 개선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기능으로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 안정성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및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리소스 효율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향상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30238" y="8285137"/>
            <a:ext cx="14137144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로그 </a:t>
            </a:r>
            <a:r>
              <a:rPr lang="en-US" sz="33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관찰 및 수집</a:t>
            </a:r>
            <a:r>
              <a:rPr lang="en-US" sz="33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머물던 기존의 </a:t>
            </a:r>
            <a:r>
              <a:rPr lang="en-US" sz="33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수동적인</a:t>
            </a:r>
            <a:r>
              <a:rPr lang="en-US" sz="33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시스템의 한계를 극복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37272" y="5695803"/>
            <a:ext cx="6187237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실시간 데이터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반영 및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개선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프로세스 자동화로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비용 절감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기대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30822" y="8251825"/>
            <a:ext cx="713691" cy="713691"/>
          </a:xfrm>
          <a:custGeom>
            <a:avLst/>
            <a:gdLst/>
            <a:ahLst/>
            <a:cxnLst/>
            <a:rect r="r" b="b" t="t" l="l"/>
            <a:pathLst>
              <a:path h="713691" w="713691">
                <a:moveTo>
                  <a:pt x="0" y="0"/>
                </a:moveTo>
                <a:lnTo>
                  <a:pt x="713691" y="0"/>
                </a:lnTo>
                <a:lnTo>
                  <a:pt x="713691" y="713691"/>
                </a:lnTo>
                <a:lnTo>
                  <a:pt x="0" y="713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연구 배경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4071779" y="3906202"/>
            <a:ext cx="10144442" cy="2331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20"/>
              </a:lnSpc>
            </a:pPr>
            <a:r>
              <a:rPr lang="en-US" sz="14400" spc="719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감사합니다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3102289" y="2099485"/>
            <a:ext cx="12083421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기업의 LLM &amp; MSA 도입 증가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2163391" y="3724877"/>
            <a:ext cx="5095909" cy="5666975"/>
            <a:chOff x="0" y="0"/>
            <a:chExt cx="6794546" cy="755596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0">
              <a:off x="-656543" y="235628"/>
              <a:ext cx="7878514" cy="6945696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561656" y="-171450"/>
              <a:ext cx="6232890" cy="602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3"/>
                </a:lnSpc>
              </a:pPr>
              <a:r>
                <a:rPr lang="en-US" sz="2121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MSA 시장 규모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71646" y="6926744"/>
              <a:ext cx="3960140" cy="62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64"/>
                </a:lnSpc>
              </a:pPr>
              <a:r>
                <a:rPr lang="en-US" sz="1373" spc="53">
                  <a:solidFill>
                    <a:srgbClr val="FFFFF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출처: The Business Research Company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3639935"/>
            <a:ext cx="5274937" cy="5417235"/>
            <a:chOff x="0" y="0"/>
            <a:chExt cx="7033249" cy="722298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0">
              <a:off x="-664580" y="218616"/>
              <a:ext cx="7974965" cy="6966775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570882" y="-171450"/>
              <a:ext cx="6462367" cy="590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42"/>
                </a:lnSpc>
              </a:pPr>
              <a:r>
                <a:rPr lang="en-US" sz="2121">
                  <a:solidFill>
                    <a:srgbClr val="FFFFFF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LLM(대형 언어 모델) 도입 비율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423785" y="6920828"/>
              <a:ext cx="3960140" cy="3021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964"/>
                </a:lnSpc>
              </a:pPr>
              <a:r>
                <a:rPr lang="en-US" sz="1373" spc="53">
                  <a:solidFill>
                    <a:srgbClr val="FFFFFF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출처: Menlo, Hostinger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5400000">
            <a:off x="8510525" y="6075144"/>
            <a:ext cx="1262290" cy="1037682"/>
            <a:chOff x="0" y="0"/>
            <a:chExt cx="812800" cy="668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68173"/>
            </a:xfrm>
            <a:custGeom>
              <a:avLst/>
              <a:gdLst/>
              <a:ahLst/>
              <a:cxnLst/>
              <a:rect r="r" b="b" t="t" l="l"/>
              <a:pathLst>
                <a:path h="668173" w="812800">
                  <a:moveTo>
                    <a:pt x="812800" y="33408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4973"/>
                  </a:lnTo>
                  <a:lnTo>
                    <a:pt x="406400" y="464973"/>
                  </a:lnTo>
                  <a:lnTo>
                    <a:pt x="406400" y="668173"/>
                  </a:lnTo>
                  <a:lnTo>
                    <a:pt x="812800" y="334086"/>
                  </a:lnTo>
                  <a:close/>
                </a:path>
              </a:pathLst>
            </a:custGeom>
            <a:solidFill>
              <a:srgbClr val="497B9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46050"/>
              <a:ext cx="711200" cy="318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8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068826" y="3377219"/>
            <a:ext cx="4150347" cy="19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최근 기업 환경에서,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도입은 약 </a:t>
            </a: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80%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MSA 시장규모는 80억 달러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8826" y="7786369"/>
            <a:ext cx="4150347" cy="147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MSA와 LLM의 확산은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 방식의 변화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만들어내고 있음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45373"/>
            <a:ext cx="8763805" cy="4765319"/>
          </a:xfrm>
          <a:custGeom>
            <a:avLst/>
            <a:gdLst/>
            <a:ahLst/>
            <a:cxnLst/>
            <a:rect r="r" b="b" t="t" l="l"/>
            <a:pathLst>
              <a:path h="4765319" w="8763805">
                <a:moveTo>
                  <a:pt x="0" y="0"/>
                </a:moveTo>
                <a:lnTo>
                  <a:pt x="8763805" y="0"/>
                </a:lnTo>
                <a:lnTo>
                  <a:pt x="8763805" y="4765319"/>
                </a:lnTo>
                <a:lnTo>
                  <a:pt x="0" y="4765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8189" y="2101112"/>
            <a:ext cx="1679162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MSA (Microservice Architecture)의 특징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38265" y="3396512"/>
            <a:ext cx="7070251" cy="19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다수의 마이크로서비스</a:t>
            </a: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&amp; 의존 관계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규모 확장 시 모놀리식보다 </a:t>
            </a:r>
            <a:r>
              <a:rPr lang="en-US" sz="2799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복잡한 구조</a:t>
            </a:r>
          </a:p>
          <a:p>
            <a:pPr algn="ctr">
              <a:lnSpc>
                <a:spcPts val="3919"/>
              </a:lnSpc>
            </a:pPr>
          </a:p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배포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명세 작성 난이도 &amp;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운영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복잡성 증가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87481" y="7713510"/>
            <a:ext cx="6171819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MSA 배포·운영 과정에 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 도구 도입 시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b="true" sz="2799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업무 효율성 개선</a:t>
            </a:r>
            <a:r>
              <a:rPr lang="en-US" sz="2799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기대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3542245" y="6048360"/>
            <a:ext cx="1262290" cy="1037682"/>
            <a:chOff x="0" y="0"/>
            <a:chExt cx="812800" cy="668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68173"/>
            </a:xfrm>
            <a:custGeom>
              <a:avLst/>
              <a:gdLst/>
              <a:ahLst/>
              <a:cxnLst/>
              <a:rect r="r" b="b" t="t" l="l"/>
              <a:pathLst>
                <a:path h="668173" w="812800">
                  <a:moveTo>
                    <a:pt x="812800" y="334086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64973"/>
                  </a:lnTo>
                  <a:lnTo>
                    <a:pt x="406400" y="464973"/>
                  </a:lnTo>
                  <a:lnTo>
                    <a:pt x="406400" y="668173"/>
                  </a:lnTo>
                  <a:lnTo>
                    <a:pt x="812800" y="334086"/>
                  </a:lnTo>
                  <a:close/>
                </a:path>
              </a:pathLst>
            </a:custGeom>
            <a:solidFill>
              <a:srgbClr val="497B9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46050"/>
              <a:ext cx="711200" cy="3189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985980" y="8809903"/>
            <a:ext cx="2849245" cy="25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5"/>
              </a:lnSpc>
              <a:spcBef>
                <a:spcPct val="0"/>
              </a:spcBef>
            </a:pPr>
            <a:r>
              <a:rPr lang="en-US" sz="1550" spc="77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그림 1 Monolithic 구조 vs MSA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71779" y="4247515"/>
            <a:ext cx="10144442" cy="168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20"/>
              </a:lnSpc>
            </a:pPr>
            <a:r>
              <a:rPr lang="en-US" sz="10400" spc="520">
                <a:solidFill>
                  <a:srgbClr val="FFFFFF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기존 문제점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601192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928659" y="4360188"/>
            <a:ext cx="6959666" cy="790519"/>
            <a:chOff x="0" y="0"/>
            <a:chExt cx="2096120" cy="238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6120" cy="238089"/>
            </a:xfrm>
            <a:custGeom>
              <a:avLst/>
              <a:gdLst/>
              <a:ahLst/>
              <a:cxnLst/>
              <a:rect r="r" b="b" t="t" l="l"/>
              <a:pathLst>
                <a:path h="238089" w="2096120">
                  <a:moveTo>
                    <a:pt x="111240" y="0"/>
                  </a:moveTo>
                  <a:lnTo>
                    <a:pt x="1984880" y="0"/>
                  </a:lnTo>
                  <a:cubicBezTo>
                    <a:pt x="2014383" y="0"/>
                    <a:pt x="2042677" y="11720"/>
                    <a:pt x="2063539" y="32581"/>
                  </a:cubicBezTo>
                  <a:cubicBezTo>
                    <a:pt x="2084400" y="53443"/>
                    <a:pt x="2096120" y="81737"/>
                    <a:pt x="2096120" y="111240"/>
                  </a:cubicBezTo>
                  <a:lnTo>
                    <a:pt x="2096120" y="126849"/>
                  </a:lnTo>
                  <a:cubicBezTo>
                    <a:pt x="2096120" y="188286"/>
                    <a:pt x="2046316" y="238089"/>
                    <a:pt x="1984880" y="238089"/>
                  </a:cubicBezTo>
                  <a:lnTo>
                    <a:pt x="111240" y="238089"/>
                  </a:lnTo>
                  <a:cubicBezTo>
                    <a:pt x="49804" y="238089"/>
                    <a:pt x="0" y="188286"/>
                    <a:pt x="0" y="126849"/>
                  </a:cubicBezTo>
                  <a:lnTo>
                    <a:pt x="0" y="111240"/>
                  </a:lnTo>
                  <a:cubicBezTo>
                    <a:pt x="0" y="49804"/>
                    <a:pt x="49804" y="0"/>
                    <a:pt x="11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7E80E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096120" cy="266664"/>
            </a:xfrm>
            <a:prstGeom prst="rect">
              <a:avLst/>
            </a:prstGeom>
          </p:spPr>
          <p:txBody>
            <a:bodyPr anchor="ctr" rtlCol="false" tIns="48027" lIns="48027" bIns="48027" rIns="48027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20755" y="4360188"/>
            <a:ext cx="790519" cy="790519"/>
          </a:xfrm>
          <a:custGeom>
            <a:avLst/>
            <a:gdLst/>
            <a:ahLst/>
            <a:cxnLst/>
            <a:rect r="r" b="b" t="t" l="l"/>
            <a:pathLst>
              <a:path h="790519" w="790519">
                <a:moveTo>
                  <a:pt x="0" y="0"/>
                </a:moveTo>
                <a:lnTo>
                  <a:pt x="790519" y="0"/>
                </a:lnTo>
                <a:lnTo>
                  <a:pt x="790519" y="790519"/>
                </a:lnTo>
                <a:lnTo>
                  <a:pt x="0" y="79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00312" y="5543813"/>
            <a:ext cx="8040546" cy="250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외부 자동화 도구의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내부 데이터 반영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어려움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담당자가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모든 도메인 지식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갖추기 어려움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대규모 MSA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의 배포 명세 작성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정확도 저하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44283" y="4485879"/>
            <a:ext cx="5784943" cy="50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  <a:spcBef>
                <a:spcPct val="0"/>
              </a:spcBef>
            </a:pPr>
            <a:r>
              <a:rPr lang="en-US" sz="265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문제점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29919" y="2099485"/>
            <a:ext cx="1362693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조직 내부 데이터 기반 명세 작성의 어려움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57047" y="4290235"/>
            <a:ext cx="6959666" cy="790519"/>
            <a:chOff x="0" y="0"/>
            <a:chExt cx="2096120" cy="2380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96120" cy="238089"/>
            </a:xfrm>
            <a:custGeom>
              <a:avLst/>
              <a:gdLst/>
              <a:ahLst/>
              <a:cxnLst/>
              <a:rect r="r" b="b" t="t" l="l"/>
              <a:pathLst>
                <a:path h="238089" w="2096120">
                  <a:moveTo>
                    <a:pt x="111240" y="0"/>
                  </a:moveTo>
                  <a:lnTo>
                    <a:pt x="1984880" y="0"/>
                  </a:lnTo>
                  <a:cubicBezTo>
                    <a:pt x="2014383" y="0"/>
                    <a:pt x="2042677" y="11720"/>
                    <a:pt x="2063539" y="32581"/>
                  </a:cubicBezTo>
                  <a:cubicBezTo>
                    <a:pt x="2084400" y="53443"/>
                    <a:pt x="2096120" y="81737"/>
                    <a:pt x="2096120" y="111240"/>
                  </a:cubicBezTo>
                  <a:lnTo>
                    <a:pt x="2096120" y="126849"/>
                  </a:lnTo>
                  <a:cubicBezTo>
                    <a:pt x="2096120" y="188286"/>
                    <a:pt x="2046316" y="238089"/>
                    <a:pt x="1984880" y="238089"/>
                  </a:cubicBezTo>
                  <a:lnTo>
                    <a:pt x="111240" y="238089"/>
                  </a:lnTo>
                  <a:cubicBezTo>
                    <a:pt x="49804" y="238089"/>
                    <a:pt x="0" y="188286"/>
                    <a:pt x="0" y="126849"/>
                  </a:cubicBezTo>
                  <a:lnTo>
                    <a:pt x="0" y="111240"/>
                  </a:lnTo>
                  <a:cubicBezTo>
                    <a:pt x="0" y="49804"/>
                    <a:pt x="49804" y="0"/>
                    <a:pt x="11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96120" cy="276189"/>
            </a:xfrm>
            <a:prstGeom prst="rect">
              <a:avLst/>
            </a:prstGeom>
          </p:spPr>
          <p:txBody>
            <a:bodyPr anchor="ctr" rtlCol="false" tIns="48027" lIns="48027" bIns="48027" rIns="48027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9143" y="4290235"/>
            <a:ext cx="790519" cy="790519"/>
          </a:xfrm>
          <a:custGeom>
            <a:avLst/>
            <a:gdLst/>
            <a:ahLst/>
            <a:cxnLst/>
            <a:rect r="r" b="b" t="t" l="l"/>
            <a:pathLst>
              <a:path h="790519" w="790519">
                <a:moveTo>
                  <a:pt x="0" y="0"/>
                </a:moveTo>
                <a:lnTo>
                  <a:pt x="790519" y="0"/>
                </a:lnTo>
                <a:lnTo>
                  <a:pt x="790519" y="790519"/>
                </a:lnTo>
                <a:lnTo>
                  <a:pt x="0" y="790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49143" y="5473860"/>
            <a:ext cx="7206463" cy="250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LLM의 학습 데이터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의존성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명세 요구사항 파악 및 반영 필요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배포를 위해 각 서비스의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도메인 지식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필요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5449" y="4381397"/>
            <a:ext cx="6559448" cy="50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4"/>
              </a:lnSpc>
              <a:spcBef>
                <a:spcPct val="0"/>
              </a:spcBef>
            </a:pPr>
            <a:r>
              <a:rPr lang="en-US" sz="2652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배경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418447" y="6147827"/>
            <a:ext cx="1080130" cy="907183"/>
            <a:chOff x="0" y="0"/>
            <a:chExt cx="812800" cy="68265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82657"/>
            </a:xfrm>
            <a:custGeom>
              <a:avLst/>
              <a:gdLst/>
              <a:ahLst/>
              <a:cxnLst/>
              <a:rect r="r" b="b" t="t" l="l"/>
              <a:pathLst>
                <a:path h="682657" w="812800">
                  <a:moveTo>
                    <a:pt x="812800" y="3413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79457"/>
                  </a:lnTo>
                  <a:lnTo>
                    <a:pt x="406400" y="479457"/>
                  </a:lnTo>
                  <a:lnTo>
                    <a:pt x="406400" y="682657"/>
                  </a:lnTo>
                  <a:lnTo>
                    <a:pt x="812800" y="341328"/>
                  </a:lnTo>
                  <a:close/>
                </a:path>
              </a:pathLst>
            </a:custGeom>
            <a:solidFill>
              <a:srgbClr val="00CAD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46050"/>
              <a:ext cx="711200" cy="33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928659" y="4360188"/>
            <a:ext cx="6959666" cy="790519"/>
            <a:chOff x="0" y="0"/>
            <a:chExt cx="2096120" cy="238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6120" cy="238089"/>
            </a:xfrm>
            <a:custGeom>
              <a:avLst/>
              <a:gdLst/>
              <a:ahLst/>
              <a:cxnLst/>
              <a:rect r="r" b="b" t="t" l="l"/>
              <a:pathLst>
                <a:path h="238089" w="2096120">
                  <a:moveTo>
                    <a:pt x="111240" y="0"/>
                  </a:moveTo>
                  <a:lnTo>
                    <a:pt x="1984880" y="0"/>
                  </a:lnTo>
                  <a:cubicBezTo>
                    <a:pt x="2014383" y="0"/>
                    <a:pt x="2042677" y="11720"/>
                    <a:pt x="2063539" y="32581"/>
                  </a:cubicBezTo>
                  <a:cubicBezTo>
                    <a:pt x="2084400" y="53443"/>
                    <a:pt x="2096120" y="81737"/>
                    <a:pt x="2096120" y="111240"/>
                  </a:cubicBezTo>
                  <a:lnTo>
                    <a:pt x="2096120" y="126849"/>
                  </a:lnTo>
                  <a:cubicBezTo>
                    <a:pt x="2096120" y="188286"/>
                    <a:pt x="2046316" y="238089"/>
                    <a:pt x="1984880" y="238089"/>
                  </a:cubicBezTo>
                  <a:lnTo>
                    <a:pt x="111240" y="238089"/>
                  </a:lnTo>
                  <a:cubicBezTo>
                    <a:pt x="49804" y="238089"/>
                    <a:pt x="0" y="188286"/>
                    <a:pt x="0" y="126849"/>
                  </a:cubicBezTo>
                  <a:lnTo>
                    <a:pt x="0" y="111240"/>
                  </a:lnTo>
                  <a:cubicBezTo>
                    <a:pt x="0" y="49804"/>
                    <a:pt x="49804" y="0"/>
                    <a:pt x="11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7E80E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96120" cy="285714"/>
            </a:xfrm>
            <a:prstGeom prst="rect">
              <a:avLst/>
            </a:prstGeom>
          </p:spPr>
          <p:txBody>
            <a:bodyPr anchor="ctr" rtlCol="false" tIns="48027" lIns="48027" bIns="48027" rIns="48027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20755" y="4360188"/>
            <a:ext cx="790519" cy="790519"/>
          </a:xfrm>
          <a:custGeom>
            <a:avLst/>
            <a:gdLst/>
            <a:ahLst/>
            <a:cxnLst/>
            <a:rect r="r" b="b" t="t" l="l"/>
            <a:pathLst>
              <a:path h="790519" w="790519">
                <a:moveTo>
                  <a:pt x="0" y="0"/>
                </a:moveTo>
                <a:lnTo>
                  <a:pt x="790519" y="0"/>
                </a:lnTo>
                <a:lnTo>
                  <a:pt x="790519" y="790519"/>
                </a:lnTo>
                <a:lnTo>
                  <a:pt x="0" y="79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00312" y="5543813"/>
            <a:ext cx="8062373" cy="250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재학습 시간으로 인해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최신 데이터 반영 지연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재학습 과정에서 발생하는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높은 비용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소요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신속성 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확보와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정확성 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검증의 어려움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44283" y="4485879"/>
            <a:ext cx="5784943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문제점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418447" y="6147827"/>
            <a:ext cx="1080130" cy="907183"/>
            <a:chOff x="0" y="0"/>
            <a:chExt cx="812800" cy="6826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82657"/>
            </a:xfrm>
            <a:custGeom>
              <a:avLst/>
              <a:gdLst/>
              <a:ahLst/>
              <a:cxnLst/>
              <a:rect r="r" b="b" t="t" l="l"/>
              <a:pathLst>
                <a:path h="682657" w="812800">
                  <a:moveTo>
                    <a:pt x="812800" y="3413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79457"/>
                  </a:lnTo>
                  <a:lnTo>
                    <a:pt x="406400" y="479457"/>
                  </a:lnTo>
                  <a:lnTo>
                    <a:pt x="406400" y="682657"/>
                  </a:lnTo>
                  <a:lnTo>
                    <a:pt x="812800" y="341328"/>
                  </a:lnTo>
                  <a:close/>
                </a:path>
              </a:pathLst>
            </a:custGeom>
            <a:solidFill>
              <a:srgbClr val="00CA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46050"/>
              <a:ext cx="711200" cy="33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303447" y="2099485"/>
            <a:ext cx="7681106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파인튜닝의 한계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7047" y="4290235"/>
            <a:ext cx="6959666" cy="790519"/>
            <a:chOff x="0" y="0"/>
            <a:chExt cx="2096120" cy="2380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96120" cy="238089"/>
            </a:xfrm>
            <a:custGeom>
              <a:avLst/>
              <a:gdLst/>
              <a:ahLst/>
              <a:cxnLst/>
              <a:rect r="r" b="b" t="t" l="l"/>
              <a:pathLst>
                <a:path h="238089" w="2096120">
                  <a:moveTo>
                    <a:pt x="111240" y="0"/>
                  </a:moveTo>
                  <a:lnTo>
                    <a:pt x="1984880" y="0"/>
                  </a:lnTo>
                  <a:cubicBezTo>
                    <a:pt x="2014383" y="0"/>
                    <a:pt x="2042677" y="11720"/>
                    <a:pt x="2063539" y="32581"/>
                  </a:cubicBezTo>
                  <a:cubicBezTo>
                    <a:pt x="2084400" y="53443"/>
                    <a:pt x="2096120" y="81737"/>
                    <a:pt x="2096120" y="111240"/>
                  </a:cubicBezTo>
                  <a:lnTo>
                    <a:pt x="2096120" y="126849"/>
                  </a:lnTo>
                  <a:cubicBezTo>
                    <a:pt x="2096120" y="188286"/>
                    <a:pt x="2046316" y="238089"/>
                    <a:pt x="1984880" y="238089"/>
                  </a:cubicBezTo>
                  <a:lnTo>
                    <a:pt x="111240" y="238089"/>
                  </a:lnTo>
                  <a:cubicBezTo>
                    <a:pt x="49804" y="238089"/>
                    <a:pt x="0" y="188286"/>
                    <a:pt x="0" y="126849"/>
                  </a:cubicBezTo>
                  <a:lnTo>
                    <a:pt x="0" y="111240"/>
                  </a:lnTo>
                  <a:cubicBezTo>
                    <a:pt x="0" y="49804"/>
                    <a:pt x="49804" y="0"/>
                    <a:pt x="11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96120" cy="276189"/>
            </a:xfrm>
            <a:prstGeom prst="rect">
              <a:avLst/>
            </a:prstGeom>
          </p:spPr>
          <p:txBody>
            <a:bodyPr anchor="ctr" rtlCol="false" tIns="48027" lIns="48027" bIns="48027" rIns="48027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49143" y="4290235"/>
            <a:ext cx="790519" cy="790519"/>
          </a:xfrm>
          <a:custGeom>
            <a:avLst/>
            <a:gdLst/>
            <a:ahLst/>
            <a:cxnLst/>
            <a:rect r="r" b="b" t="t" l="l"/>
            <a:pathLst>
              <a:path h="790519" w="790519">
                <a:moveTo>
                  <a:pt x="0" y="0"/>
                </a:moveTo>
                <a:lnTo>
                  <a:pt x="790519" y="0"/>
                </a:lnTo>
                <a:lnTo>
                  <a:pt x="790519" y="790519"/>
                </a:lnTo>
                <a:lnTo>
                  <a:pt x="0" y="790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5066160"/>
            <a:ext cx="6988013" cy="301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데이터마다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전체 재학습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과정 필요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답변 출처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제시 불가</a:t>
            </a:r>
          </a:p>
          <a:p>
            <a:pPr algn="l">
              <a:lnSpc>
                <a:spcPts val="400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99102" y="4381329"/>
            <a:ext cx="5784943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배경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5141C">
                <a:alpha val="100000"/>
              </a:srgbClr>
            </a:gs>
            <a:gs pos="100000">
              <a:srgbClr val="1C3645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87980"/>
            <a:ext cx="19490384" cy="0"/>
          </a:xfrm>
          <a:prstGeom prst="line">
            <a:avLst/>
          </a:prstGeom>
          <a:ln cap="flat" w="38100">
            <a:solidFill>
              <a:srgbClr val="497B9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928659" y="4360188"/>
            <a:ext cx="6959666" cy="790519"/>
            <a:chOff x="0" y="0"/>
            <a:chExt cx="2096120" cy="2380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96120" cy="238089"/>
            </a:xfrm>
            <a:custGeom>
              <a:avLst/>
              <a:gdLst/>
              <a:ahLst/>
              <a:cxnLst/>
              <a:rect r="r" b="b" t="t" l="l"/>
              <a:pathLst>
                <a:path h="238089" w="2096120">
                  <a:moveTo>
                    <a:pt x="111240" y="0"/>
                  </a:moveTo>
                  <a:lnTo>
                    <a:pt x="1984880" y="0"/>
                  </a:lnTo>
                  <a:cubicBezTo>
                    <a:pt x="2014383" y="0"/>
                    <a:pt x="2042677" y="11720"/>
                    <a:pt x="2063539" y="32581"/>
                  </a:cubicBezTo>
                  <a:cubicBezTo>
                    <a:pt x="2084400" y="53443"/>
                    <a:pt x="2096120" y="81737"/>
                    <a:pt x="2096120" y="111240"/>
                  </a:cubicBezTo>
                  <a:lnTo>
                    <a:pt x="2096120" y="126849"/>
                  </a:lnTo>
                  <a:cubicBezTo>
                    <a:pt x="2096120" y="188286"/>
                    <a:pt x="2046316" y="238089"/>
                    <a:pt x="1984880" y="238089"/>
                  </a:cubicBezTo>
                  <a:lnTo>
                    <a:pt x="111240" y="238089"/>
                  </a:lnTo>
                  <a:cubicBezTo>
                    <a:pt x="49804" y="238089"/>
                    <a:pt x="0" y="188286"/>
                    <a:pt x="0" y="126849"/>
                  </a:cubicBezTo>
                  <a:lnTo>
                    <a:pt x="0" y="111240"/>
                  </a:lnTo>
                  <a:cubicBezTo>
                    <a:pt x="0" y="49804"/>
                    <a:pt x="49804" y="0"/>
                    <a:pt x="11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7E80E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096120" cy="285714"/>
            </a:xfrm>
            <a:prstGeom prst="rect">
              <a:avLst/>
            </a:prstGeom>
          </p:spPr>
          <p:txBody>
            <a:bodyPr anchor="ctr" rtlCol="false" tIns="48027" lIns="48027" bIns="48027" rIns="48027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20755" y="4360188"/>
            <a:ext cx="790519" cy="790519"/>
          </a:xfrm>
          <a:custGeom>
            <a:avLst/>
            <a:gdLst/>
            <a:ahLst/>
            <a:cxnLst/>
            <a:rect r="r" b="b" t="t" l="l"/>
            <a:pathLst>
              <a:path h="790519" w="790519">
                <a:moveTo>
                  <a:pt x="0" y="0"/>
                </a:moveTo>
                <a:lnTo>
                  <a:pt x="790519" y="0"/>
                </a:lnTo>
                <a:lnTo>
                  <a:pt x="790519" y="790519"/>
                </a:lnTo>
                <a:lnTo>
                  <a:pt x="0" y="79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00312" y="5823397"/>
            <a:ext cx="8062373" cy="149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운영 로그·리소스 메트릭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활용 기능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부족</a:t>
            </a:r>
          </a:p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운영 데이터 기반 </a:t>
            </a:r>
            <a:r>
              <a:rPr lang="en-US" b="true" sz="2863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배포 명세 개선 기능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부재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44283" y="4485879"/>
            <a:ext cx="5784943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문제점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418447" y="6147827"/>
            <a:ext cx="1080130" cy="907183"/>
            <a:chOff x="0" y="0"/>
            <a:chExt cx="812800" cy="6826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82657"/>
            </a:xfrm>
            <a:custGeom>
              <a:avLst/>
              <a:gdLst/>
              <a:ahLst/>
              <a:cxnLst/>
              <a:rect r="r" b="b" t="t" l="l"/>
              <a:pathLst>
                <a:path h="682657" w="812800">
                  <a:moveTo>
                    <a:pt x="812800" y="341328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79457"/>
                  </a:lnTo>
                  <a:lnTo>
                    <a:pt x="406400" y="479457"/>
                  </a:lnTo>
                  <a:lnTo>
                    <a:pt x="406400" y="682657"/>
                  </a:lnTo>
                  <a:lnTo>
                    <a:pt x="812800" y="341328"/>
                  </a:lnTo>
                  <a:close/>
                </a:path>
              </a:pathLst>
            </a:custGeom>
            <a:solidFill>
              <a:srgbClr val="00CAD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46050"/>
              <a:ext cx="711200" cy="33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97911" y="2099485"/>
            <a:ext cx="1709217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로그 및 리소스 메트릭 기반 개선 기능 부족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0132" y="971550"/>
            <a:ext cx="144773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000" spc="300">
                <a:solidFill>
                  <a:srgbClr val="4AC0DE"/>
                </a:solidFill>
                <a:latin typeface="Sanchez"/>
                <a:ea typeface="Sanchez"/>
                <a:cs typeface="Sanchez"/>
                <a:sym typeface="Sanchez"/>
              </a:rPr>
              <a:t>02.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57047" y="4290235"/>
            <a:ext cx="6959666" cy="790519"/>
            <a:chOff x="0" y="0"/>
            <a:chExt cx="2096120" cy="2380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96120" cy="238089"/>
            </a:xfrm>
            <a:custGeom>
              <a:avLst/>
              <a:gdLst/>
              <a:ahLst/>
              <a:cxnLst/>
              <a:rect r="r" b="b" t="t" l="l"/>
              <a:pathLst>
                <a:path h="238089" w="2096120">
                  <a:moveTo>
                    <a:pt x="111240" y="0"/>
                  </a:moveTo>
                  <a:lnTo>
                    <a:pt x="1984880" y="0"/>
                  </a:lnTo>
                  <a:cubicBezTo>
                    <a:pt x="2014383" y="0"/>
                    <a:pt x="2042677" y="11720"/>
                    <a:pt x="2063539" y="32581"/>
                  </a:cubicBezTo>
                  <a:cubicBezTo>
                    <a:pt x="2084400" y="53443"/>
                    <a:pt x="2096120" y="81737"/>
                    <a:pt x="2096120" y="111240"/>
                  </a:cubicBezTo>
                  <a:lnTo>
                    <a:pt x="2096120" y="126849"/>
                  </a:lnTo>
                  <a:cubicBezTo>
                    <a:pt x="2096120" y="188286"/>
                    <a:pt x="2046316" y="238089"/>
                    <a:pt x="1984880" y="238089"/>
                  </a:cubicBezTo>
                  <a:lnTo>
                    <a:pt x="111240" y="238089"/>
                  </a:lnTo>
                  <a:cubicBezTo>
                    <a:pt x="49804" y="238089"/>
                    <a:pt x="0" y="188286"/>
                    <a:pt x="0" y="126849"/>
                  </a:cubicBezTo>
                  <a:lnTo>
                    <a:pt x="0" y="111240"/>
                  </a:lnTo>
                  <a:cubicBezTo>
                    <a:pt x="0" y="49804"/>
                    <a:pt x="49804" y="0"/>
                    <a:pt x="1112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AC0DE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96120" cy="276189"/>
            </a:xfrm>
            <a:prstGeom prst="rect">
              <a:avLst/>
            </a:prstGeom>
          </p:spPr>
          <p:txBody>
            <a:bodyPr anchor="ctr" rtlCol="false" tIns="48027" lIns="48027" bIns="48027" rIns="48027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49143" y="4290235"/>
            <a:ext cx="790519" cy="790519"/>
          </a:xfrm>
          <a:custGeom>
            <a:avLst/>
            <a:gdLst/>
            <a:ahLst/>
            <a:cxnLst/>
            <a:rect r="r" b="b" t="t" l="l"/>
            <a:pathLst>
              <a:path h="790519" w="790519">
                <a:moveTo>
                  <a:pt x="0" y="0"/>
                </a:moveTo>
                <a:lnTo>
                  <a:pt x="790519" y="0"/>
                </a:lnTo>
                <a:lnTo>
                  <a:pt x="790519" y="790519"/>
                </a:lnTo>
                <a:lnTo>
                  <a:pt x="0" y="790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5570985"/>
            <a:ext cx="6988013" cy="200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8"/>
              </a:lnSpc>
            </a:pPr>
          </a:p>
          <a:p>
            <a:pPr algn="l" marL="618235" indent="-309117" lvl="1">
              <a:lnSpc>
                <a:spcPts val="4008"/>
              </a:lnSpc>
              <a:buFont typeface="Arial"/>
              <a:buChar char="•"/>
            </a:pP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 시스템(Prometheus,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Grafana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등)은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863">
                <a:solidFill>
                  <a:srgbClr val="FFFFF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리소스 상태 확인·시각화 중심</a:t>
            </a:r>
          </a:p>
          <a:p>
            <a:pPr algn="l">
              <a:lnSpc>
                <a:spcPts val="4008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999102" y="4381329"/>
            <a:ext cx="5784943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2649">
                <a:solidFill>
                  <a:srgbClr val="FFFFFF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배경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DAGzsmUvb4c</dc:identifier>
  <dcterms:modified xsi:type="dcterms:W3CDTF">2011-08-01T06:04:30Z</dcterms:modified>
  <cp:revision>1</cp:revision>
  <dc:title>시연 영상</dc:title>
</cp:coreProperties>
</file>